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86" r:id="rId2"/>
    <p:sldId id="256" r:id="rId3"/>
    <p:sldId id="257" r:id="rId4"/>
    <p:sldId id="260" r:id="rId5"/>
    <p:sldId id="280" r:id="rId6"/>
    <p:sldId id="277" r:id="rId7"/>
    <p:sldId id="279" r:id="rId8"/>
    <p:sldId id="282" r:id="rId9"/>
    <p:sldId id="283" r:id="rId10"/>
    <p:sldId id="285" r:id="rId11"/>
  </p:sldIdLst>
  <p:sldSz cx="9144000" cy="6858000" type="screen4x3"/>
  <p:notesSz cx="6858000" cy="9144000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 useTimings="0">
    <p:present/>
    <p:sldAll/>
    <p:penClr>
      <a:srgbClr val="FF0000"/>
    </p:penClr>
  </p:showPr>
  <p:clrMru>
    <a:srgbClr val="FF0000"/>
    <a:srgbClr val="FFFF00"/>
    <a:srgbClr val="FF99CC"/>
    <a:srgbClr val="33CC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97" autoAdjust="0"/>
    <p:restoredTop sz="66986" autoAdjust="0"/>
  </p:normalViewPr>
  <p:slideViewPr>
    <p:cSldViewPr>
      <p:cViewPr varScale="1">
        <p:scale>
          <a:sx n="70" d="100"/>
          <a:sy n="70" d="100"/>
        </p:scale>
        <p:origin x="-135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19088" y="1752600"/>
            <a:ext cx="8824912" cy="5129213"/>
            <a:chOff x="201" y="1104"/>
            <a:chExt cx="5559" cy="3231"/>
          </a:xfrm>
        </p:grpSpPr>
        <p:sp>
          <p:nvSpPr>
            <p:cNvPr id="5" name="Freeform 3"/>
            <p:cNvSpPr>
              <a:spLocks/>
            </p:cNvSpPr>
            <p:nvPr/>
          </p:nvSpPr>
          <p:spPr bwMode="ltGray">
            <a:xfrm>
              <a:off x="210" y="1104"/>
              <a:ext cx="5550" cy="3216"/>
            </a:xfrm>
            <a:custGeom>
              <a:avLst/>
              <a:gdLst/>
              <a:ahLst/>
              <a:cxnLst>
                <a:cxn ang="0">
                  <a:pos x="335" y="0"/>
                </a:cxn>
                <a:cxn ang="0">
                  <a:pos x="333" y="1290"/>
                </a:cxn>
                <a:cxn ang="0">
                  <a:pos x="0" y="1290"/>
                </a:cxn>
                <a:cxn ang="0">
                  <a:pos x="6" y="3210"/>
                </a:cxn>
                <a:cxn ang="0">
                  <a:pos x="5550" y="3216"/>
                </a:cxn>
                <a:cxn ang="0">
                  <a:pos x="5550" y="0"/>
                </a:cxn>
                <a:cxn ang="0">
                  <a:pos x="335" y="0"/>
                </a:cxn>
                <a:cxn ang="0">
                  <a:pos x="335" y="0"/>
                </a:cxn>
              </a:cxnLst>
              <a:rect l="0" t="0" r="r" b="b"/>
              <a:pathLst>
                <a:path w="5550" h="3216">
                  <a:moveTo>
                    <a:pt x="335" y="0"/>
                  </a:moveTo>
                  <a:lnTo>
                    <a:pt x="333" y="1290"/>
                  </a:lnTo>
                  <a:lnTo>
                    <a:pt x="0" y="1290"/>
                  </a:lnTo>
                  <a:lnTo>
                    <a:pt x="6" y="3210"/>
                  </a:lnTo>
                  <a:lnTo>
                    <a:pt x="5550" y="3216"/>
                  </a:lnTo>
                  <a:lnTo>
                    <a:pt x="5550" y="0"/>
                  </a:lnTo>
                  <a:lnTo>
                    <a:pt x="335" y="0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ltGray">
            <a:xfrm>
              <a:off x="528" y="2400"/>
              <a:ext cx="5232" cy="19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ltGray">
            <a:xfrm>
              <a:off x="201" y="2377"/>
              <a:ext cx="3455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ltGray">
            <a:xfrm>
              <a:off x="528" y="1104"/>
              <a:ext cx="4894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ltGray">
            <a:xfrm>
              <a:off x="201" y="2377"/>
              <a:ext cx="30" cy="195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ltGray">
            <a:xfrm>
              <a:off x="528" y="1104"/>
              <a:ext cx="29" cy="32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21513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990600" y="1905000"/>
            <a:ext cx="7772400" cy="1736725"/>
          </a:xfrm>
        </p:spPr>
        <p:txBody>
          <a:bodyPr anchor="t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21514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990600" y="3962400"/>
            <a:ext cx="6781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dt" sz="quarter" idx="10"/>
          </p:nvPr>
        </p:nvSpPr>
        <p:spPr>
          <a:xfrm>
            <a:off x="990600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" name="Rectangle 12"/>
          <p:cNvSpPr>
            <a:spLocks noGrp="1" noChangeArrowheads="1"/>
          </p:cNvSpPr>
          <p:nvPr>
            <p:ph type="ftr" sz="quarter" idx="11"/>
          </p:nvPr>
        </p:nvSpPr>
        <p:spPr>
          <a:xfrm>
            <a:off x="3468688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14A971-88FB-401A-8933-2DFEA3FE00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A4B159-8DE2-4184-93F1-AE06902C7B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535E79-2D30-4EB2-8142-50D3590C35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927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18075" y="1905000"/>
            <a:ext cx="3927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1AFE12-926B-4307-8A0C-D9FBC76397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0C002C-44CF-4108-8CBB-48AFC62772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AF6712-D696-4480-9C51-7017CAC672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389D36-D976-427A-8CFA-38C441AE56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EA2AEE-E598-42AA-9705-4F19C3068B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DAA5A2-3A10-4421-8582-37EC6D1473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5B7B9E-1FF4-4A6C-BE02-535FD04712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48463" y="244475"/>
            <a:ext cx="2097087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44475"/>
            <a:ext cx="6138863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375635-3060-4966-8C8B-5923E51A4D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DEBCF"/>
            </a:gs>
            <a:gs pos="50000">
              <a:srgbClr val="9CB86E"/>
            </a:gs>
            <a:gs pos="50000">
              <a:schemeClr val="accent5">
                <a:lumMod val="60000"/>
                <a:lumOff val="40000"/>
              </a:schemeClr>
            </a:gs>
            <a:gs pos="100000">
              <a:srgbClr val="156B13"/>
            </a:gs>
          </a:gsLst>
          <a:lin ang="8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319088" y="1828800"/>
            <a:ext cx="8824912" cy="5029200"/>
            <a:chOff x="201" y="1152"/>
            <a:chExt cx="5559" cy="3168"/>
          </a:xfrm>
        </p:grpSpPr>
        <p:sp>
          <p:nvSpPr>
            <p:cNvPr id="20483" name="Freeform 3"/>
            <p:cNvSpPr>
              <a:spLocks/>
            </p:cNvSpPr>
            <p:nvPr/>
          </p:nvSpPr>
          <p:spPr bwMode="ltGray">
            <a:xfrm>
              <a:off x="528" y="2909"/>
              <a:ext cx="5232" cy="141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0484" name="Freeform 4"/>
            <p:cNvSpPr>
              <a:spLocks/>
            </p:cNvSpPr>
            <p:nvPr/>
          </p:nvSpPr>
          <p:spPr bwMode="ltGray">
            <a:xfrm>
              <a:off x="210" y="1152"/>
              <a:ext cx="5550" cy="3168"/>
            </a:xfrm>
            <a:custGeom>
              <a:avLst/>
              <a:gdLst/>
              <a:ahLst/>
              <a:cxnLst>
                <a:cxn ang="0">
                  <a:pos x="330" y="1764"/>
                </a:cxn>
                <a:cxn ang="0">
                  <a:pos x="0" y="1764"/>
                </a:cxn>
                <a:cxn ang="0">
                  <a:pos x="0" y="3168"/>
                </a:cxn>
                <a:cxn ang="0">
                  <a:pos x="5550" y="3168"/>
                </a:cxn>
                <a:cxn ang="0">
                  <a:pos x="5550" y="0"/>
                </a:cxn>
                <a:cxn ang="0">
                  <a:pos x="330" y="0"/>
                </a:cxn>
                <a:cxn ang="0">
                  <a:pos x="330" y="1764"/>
                </a:cxn>
              </a:cxnLst>
              <a:rect l="0" t="0" r="r" b="b"/>
              <a:pathLst>
                <a:path w="5550" h="3168">
                  <a:moveTo>
                    <a:pt x="330" y="1764"/>
                  </a:moveTo>
                  <a:lnTo>
                    <a:pt x="0" y="1764"/>
                  </a:lnTo>
                  <a:lnTo>
                    <a:pt x="0" y="3168"/>
                  </a:lnTo>
                  <a:lnTo>
                    <a:pt x="5550" y="3168"/>
                  </a:lnTo>
                  <a:lnTo>
                    <a:pt x="5550" y="0"/>
                  </a:lnTo>
                  <a:lnTo>
                    <a:pt x="330" y="0"/>
                  </a:lnTo>
                  <a:lnTo>
                    <a:pt x="330" y="1764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0485" name="Freeform 5"/>
            <p:cNvSpPr>
              <a:spLocks/>
            </p:cNvSpPr>
            <p:nvPr/>
          </p:nvSpPr>
          <p:spPr bwMode="ltGray">
            <a:xfrm>
              <a:off x="528" y="2932"/>
              <a:ext cx="5232" cy="13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0486" name="Freeform 6"/>
            <p:cNvSpPr>
              <a:spLocks/>
            </p:cNvSpPr>
            <p:nvPr/>
          </p:nvSpPr>
          <p:spPr bwMode="ltGray">
            <a:xfrm>
              <a:off x="528" y="1152"/>
              <a:ext cx="4607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0487" name="Freeform 7"/>
            <p:cNvSpPr>
              <a:spLocks/>
            </p:cNvSpPr>
            <p:nvPr/>
          </p:nvSpPr>
          <p:spPr bwMode="ltGray">
            <a:xfrm>
              <a:off x="528" y="1152"/>
              <a:ext cx="29" cy="178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0488" name="Freeform 8"/>
            <p:cNvSpPr>
              <a:spLocks/>
            </p:cNvSpPr>
            <p:nvPr/>
          </p:nvSpPr>
          <p:spPr bwMode="ltGray">
            <a:xfrm>
              <a:off x="527" y="2904"/>
              <a:ext cx="29" cy="1416"/>
            </a:xfrm>
            <a:custGeom>
              <a:avLst/>
              <a:gdLst/>
              <a:ahLst/>
              <a:cxnLst>
                <a:cxn ang="0">
                  <a:pos x="0" y="1416"/>
                </a:cxn>
                <a:cxn ang="0">
                  <a:pos x="29" y="1416"/>
                </a:cxn>
                <a:cxn ang="0">
                  <a:pos x="28" y="24"/>
                </a:cxn>
                <a:cxn ang="0">
                  <a:pos x="0" y="0"/>
                </a:cxn>
                <a:cxn ang="0">
                  <a:pos x="0" y="1416"/>
                </a:cxn>
              </a:cxnLst>
              <a:rect l="0" t="0" r="r" b="b"/>
              <a:pathLst>
                <a:path w="29" h="1416">
                  <a:moveTo>
                    <a:pt x="0" y="1416"/>
                  </a:moveTo>
                  <a:lnTo>
                    <a:pt x="29" y="1416"/>
                  </a:lnTo>
                  <a:lnTo>
                    <a:pt x="28" y="24"/>
                  </a:lnTo>
                  <a:lnTo>
                    <a:pt x="0" y="0"/>
                  </a:lnTo>
                  <a:lnTo>
                    <a:pt x="0" y="1416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0489" name="Freeform 9"/>
            <p:cNvSpPr>
              <a:spLocks/>
            </p:cNvSpPr>
            <p:nvPr/>
          </p:nvSpPr>
          <p:spPr bwMode="ltGray">
            <a:xfrm>
              <a:off x="201" y="2904"/>
              <a:ext cx="2879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0490" name="Freeform 10"/>
            <p:cNvSpPr>
              <a:spLocks/>
            </p:cNvSpPr>
            <p:nvPr/>
          </p:nvSpPr>
          <p:spPr bwMode="ltGray">
            <a:xfrm>
              <a:off x="201" y="2904"/>
              <a:ext cx="30" cy="141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10001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20491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5225"/>
            <a:ext cx="19018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492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493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7375" y="6245225"/>
            <a:ext cx="19018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F6267F07-4E23-4E20-907A-A2FCC9C521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20494" name="Rectangle 14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44475"/>
            <a:ext cx="8385175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0495" name="Rectangle 15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838200" y="1905000"/>
            <a:ext cx="800735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ransition spd="slow" advTm="1100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entury Gothic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entury Gothic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entury Gothic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entury Gothic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4" Type="http://schemas.openxmlformats.org/officeDocument/2006/relationships/image" Target="../media/image2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gif"/><Relationship Id="rId5" Type="http://schemas.openxmlformats.org/officeDocument/2006/relationships/image" Target="../media/image6.gif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gif"/><Relationship Id="rId5" Type="http://schemas.openxmlformats.org/officeDocument/2006/relationships/image" Target="../media/image13.gif"/><Relationship Id="rId4" Type="http://schemas.openxmlformats.org/officeDocument/2006/relationships/image" Target="../media/image7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420888"/>
            <a:ext cx="7772400" cy="1362075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</a:rPr>
              <a:t>КРАСНАЯ КНИГА </a:t>
            </a:r>
            <a:br>
              <a:rPr lang="ru-RU" dirty="0" smtClean="0">
                <a:solidFill>
                  <a:srgbClr val="FF0000"/>
                </a:solidFill>
                <a:latin typeface="Times New Roman" pitchFamily="18" charset="0"/>
              </a:rPr>
            </a:b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</a:rPr>
              <a:t>     ТУЛЬСКОЙ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</a:rPr>
              <a:t>ОБЛАСТИ</a:t>
            </a:r>
            <a:br>
              <a:rPr lang="ru-RU" dirty="0" smtClean="0">
                <a:solidFill>
                  <a:srgbClr val="FF0000"/>
                </a:solidFill>
                <a:latin typeface="Times New Roman" pitchFamily="18" charset="0"/>
              </a:rPr>
            </a:b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Times New Roman" pitchFamily="18" charset="0"/>
              </a:rPr>
            </a:b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</a:rPr>
              <a:t>                         </a:t>
            </a:r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</a:rPr>
              <a:t>Подготовила Воспитатель:</a:t>
            </a:r>
            <a:br>
              <a:rPr lang="ru-RU" sz="2000" dirty="0" smtClean="0">
                <a:solidFill>
                  <a:srgbClr val="C00000"/>
                </a:solidFill>
                <a:latin typeface="Times New Roman" pitchFamily="18" charset="0"/>
              </a:rPr>
            </a:br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</a:rPr>
              <a:t>                                           Пименова Наталья Николаевна</a:t>
            </a:r>
            <a:br>
              <a:rPr lang="ru-RU" sz="2000" dirty="0" smtClean="0">
                <a:solidFill>
                  <a:srgbClr val="C00000"/>
                </a:solidFill>
                <a:latin typeface="Times New Roman" pitchFamily="18" charset="0"/>
              </a:rPr>
            </a:br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</a:rPr>
              <a:t/>
            </a:r>
            <a:br>
              <a:rPr lang="ru-RU" sz="2000" dirty="0" smtClean="0">
                <a:solidFill>
                  <a:srgbClr val="C00000"/>
                </a:solidFill>
                <a:latin typeface="Times New Roman" pitchFamily="18" charset="0"/>
              </a:rPr>
            </a:br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</a:rPr>
              <a:t/>
            </a:r>
            <a:br>
              <a:rPr lang="ru-RU" sz="2000" dirty="0" smtClean="0">
                <a:solidFill>
                  <a:srgbClr val="C00000"/>
                </a:solidFill>
                <a:latin typeface="Times New Roman" pitchFamily="18" charset="0"/>
              </a:rPr>
            </a:br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</a:rPr>
              <a:t/>
            </a:r>
            <a:br>
              <a:rPr lang="ru-RU" sz="2000" dirty="0" smtClean="0">
                <a:solidFill>
                  <a:srgbClr val="C00000"/>
                </a:solidFill>
                <a:latin typeface="Times New Roman" pitchFamily="18" charset="0"/>
              </a:rPr>
            </a:br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</a:rPr>
              <a:t>2016, ОДОЕВ</a:t>
            </a:r>
            <a:endParaRPr lang="ru-RU" sz="2000" dirty="0">
              <a:solidFill>
                <a:srgbClr val="C0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99592" y="332656"/>
            <a:ext cx="7772400" cy="1500187"/>
          </a:xfrm>
        </p:spPr>
        <p:txBody>
          <a:bodyPr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</a:rPr>
              <a:t>Муниципальное казенное общеобразовательное учреждение</a:t>
            </a:r>
            <a:endParaRPr lang="ru-RU" sz="1600" dirty="0" smtClean="0">
              <a:solidFill>
                <a:srgbClr val="C00000"/>
              </a:solidFill>
            </a:endParaRPr>
          </a:p>
          <a:p>
            <a:pPr algn="ctr"/>
            <a:r>
              <a:rPr lang="ru-RU" sz="1600" b="1" dirty="0" smtClean="0">
                <a:solidFill>
                  <a:srgbClr val="C00000"/>
                </a:solidFill>
              </a:rPr>
              <a:t>«Одоевская средняя общеобразовательная школа им. В.Д. Успенского»</a:t>
            </a:r>
            <a:endParaRPr lang="ru-RU" sz="1600" dirty="0" smtClean="0">
              <a:solidFill>
                <a:srgbClr val="C00000"/>
              </a:solidFill>
            </a:endParaRPr>
          </a:p>
          <a:p>
            <a:pPr algn="ctr"/>
            <a:r>
              <a:rPr lang="ru-RU" sz="1600" b="1" dirty="0" smtClean="0">
                <a:solidFill>
                  <a:srgbClr val="C00000"/>
                </a:solidFill>
              </a:rPr>
              <a:t>структурное подразделение детский сад «Колосок»</a:t>
            </a:r>
            <a:endParaRPr lang="ru-RU" sz="1600" dirty="0" smtClean="0">
              <a:solidFill>
                <a:srgbClr val="C00000"/>
              </a:solidFill>
            </a:endParaRPr>
          </a:p>
          <a:p>
            <a:r>
              <a:rPr lang="ru-RU" b="1" dirty="0" smtClean="0"/>
              <a:t> </a:t>
            </a:r>
            <a:endParaRPr lang="ru-RU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539750" y="1124744"/>
            <a:ext cx="8424863" cy="5112544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defRPr/>
            </a:pPr>
            <a:r>
              <a:rPr lang="ru-RU" sz="2000" dirty="0" smtClean="0">
                <a:solidFill>
                  <a:srgbClr val="FF0000"/>
                </a:solidFill>
              </a:rPr>
              <a:t>    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</a:rPr>
              <a:t>РАСТЕНИЯ И ЖИВОТНЫЕ</a:t>
            </a:r>
          </a:p>
          <a:p>
            <a:pPr eaLnBrk="1" hangingPunct="1">
              <a:lnSpc>
                <a:spcPct val="80000"/>
              </a:lnSpc>
              <a:defRPr/>
            </a:pPr>
            <a:endParaRPr lang="ru-RU" dirty="0" smtClean="0">
              <a:solidFill>
                <a:srgbClr val="FF00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ru-RU" sz="2000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ru-RU" sz="2000" dirty="0" smtClean="0">
                <a:solidFill>
                  <a:schemeClr val="folHlink"/>
                </a:solidFill>
              </a:rPr>
              <a:t>                              </a:t>
            </a:r>
            <a:endParaRPr lang="ru-RU" sz="2000" dirty="0" smtClean="0">
              <a:solidFill>
                <a:srgbClr val="FFFF00"/>
              </a:solidFill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ru-RU" sz="1000" dirty="0" smtClean="0">
                <a:solidFill>
                  <a:srgbClr val="FFFF00"/>
                </a:solidFill>
              </a:rPr>
              <a:t>                                </a:t>
            </a:r>
            <a:endParaRPr lang="ru-RU" sz="2000" dirty="0" smtClean="0">
              <a:solidFill>
                <a:srgbClr val="FFFF00"/>
              </a:solidFill>
            </a:endParaRPr>
          </a:p>
        </p:txBody>
      </p:sp>
      <p:sp>
        <p:nvSpPr>
          <p:cNvPr id="13316" name="Прямоугольник 3"/>
          <p:cNvSpPr>
            <a:spLocks noChangeArrowheads="1"/>
          </p:cNvSpPr>
          <p:nvPr/>
        </p:nvSpPr>
        <p:spPr bwMode="auto">
          <a:xfrm>
            <a:off x="3707904" y="2276872"/>
            <a:ext cx="4500563" cy="304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1600" dirty="0">
                <a:solidFill>
                  <a:srgbClr val="FF0000"/>
                </a:solidFill>
              </a:rPr>
              <a:t>1. Красная книга Тульской области является официальным документом, содержащим свод сведений о состоянии, распространении, мерах охраны редких и находящихся под угрозой исчезновения видов диких животных и дикорастущих растений и грибов обитающих (произрастающих) на территории Тульской области.</a:t>
            </a:r>
          </a:p>
          <a:p>
            <a:pPr algn="just"/>
            <a:r>
              <a:rPr lang="ru-RU" sz="1600" dirty="0">
                <a:solidFill>
                  <a:srgbClr val="FF0000"/>
                </a:solidFill>
              </a:rPr>
              <a:t>2. Ведение Красной книги Тульской области осуществляется департаментом Тульской области по экологии и природным ресурсам</a:t>
            </a:r>
          </a:p>
        </p:txBody>
      </p:sp>
      <p:pic>
        <p:nvPicPr>
          <p:cNvPr id="13317" name="Picture 6" descr="http://im1-tub-ru.yandex.net/i?id=338965956-11-72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2276872"/>
            <a:ext cx="2928938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8" name="Picture 7" descr="Анимашки Животные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313" y="500063"/>
            <a:ext cx="1905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8313" y="0"/>
            <a:ext cx="8229600" cy="90805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>
                <a:solidFill>
                  <a:srgbClr val="FF0000"/>
                </a:solidFill>
              </a:rPr>
              <a:t>         </a:t>
            </a:r>
            <a:r>
              <a:rPr lang="ru-RU" sz="3200" u="sng" dirty="0" smtClean="0">
                <a:solidFill>
                  <a:srgbClr val="FF0000"/>
                </a:solidFill>
              </a:rPr>
              <a:t>АСТРА РОМАШКОВАЯ</a:t>
            </a:r>
          </a:p>
        </p:txBody>
      </p:sp>
      <p:sp>
        <p:nvSpPr>
          <p:cNvPr id="3075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539750" y="836613"/>
            <a:ext cx="4968875" cy="3168650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dirty="0" smtClean="0">
                <a:solidFill>
                  <a:srgbClr val="0070C0"/>
                </a:solidFill>
              </a:rPr>
              <a:t>Семейство Сложноцветные.</a:t>
            </a:r>
          </a:p>
          <a:p>
            <a:pPr eaLnBrk="1" hangingPunct="1">
              <a:defRPr/>
            </a:pPr>
            <a:r>
              <a:rPr lang="ru-RU" sz="2400" dirty="0" smtClean="0">
                <a:solidFill>
                  <a:srgbClr val="0070C0"/>
                </a:solidFill>
              </a:rPr>
              <a:t>Редкий вид.</a:t>
            </a:r>
          </a:p>
          <a:p>
            <a:pPr eaLnBrk="1" hangingPunct="1">
              <a:defRPr/>
            </a:pPr>
            <a:r>
              <a:rPr lang="ru-RU" sz="2400" dirty="0" smtClean="0">
                <a:solidFill>
                  <a:srgbClr val="0070C0"/>
                </a:solidFill>
              </a:rPr>
              <a:t>На территории области известно около 20-25 популяций, однако большинство из них малочисленны – от единичных растений до 10-20 особей.</a:t>
            </a:r>
          </a:p>
          <a:p>
            <a:pPr eaLnBrk="1" hangingPunct="1">
              <a:defRPr/>
            </a:pPr>
            <a:endParaRPr lang="ru-RU" sz="2400" dirty="0" smtClean="0">
              <a:solidFill>
                <a:srgbClr val="FFFF00"/>
              </a:solidFill>
            </a:endParaRPr>
          </a:p>
          <a:p>
            <a:pPr eaLnBrk="1" hangingPunct="1">
              <a:buFont typeface="Wingdings" pitchFamily="2" charset="2"/>
              <a:buNone/>
              <a:defRPr/>
            </a:pPr>
            <a:endParaRPr lang="ru-RU" sz="1800" dirty="0" smtClean="0">
              <a:solidFill>
                <a:srgbClr val="FFFF00"/>
              </a:solidFill>
            </a:endParaRPr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3505" y="3933825"/>
            <a:ext cx="3390896" cy="2665413"/>
          </a:xfrm>
          <a:prstGeom prst="round2Diag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1500" y="765175"/>
            <a:ext cx="3097213" cy="2879725"/>
          </a:xfrm>
          <a:prstGeom prst="round2Diag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913" y="4508500"/>
            <a:ext cx="2930525" cy="2147888"/>
          </a:xfrm>
          <a:prstGeom prst="round2Diag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3" name="Picture 8" descr="Анимашки Животные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86563" y="500063"/>
            <a:ext cx="4953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4" name="Picture 10" descr="Анимашки Животные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00563" y="4357688"/>
            <a:ext cx="7620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autoUpdateAnimBg="0"/>
      <p:bldP spid="3075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8313" y="260350"/>
            <a:ext cx="8385175" cy="504825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>
                <a:solidFill>
                  <a:schemeClr val="folHlink"/>
                </a:solidFill>
              </a:rPr>
              <a:t>         </a:t>
            </a:r>
            <a:r>
              <a:rPr lang="ru-RU" sz="3200" u="sng" dirty="0" smtClean="0">
                <a:solidFill>
                  <a:srgbClr val="FF0000"/>
                </a:solidFill>
              </a:rPr>
              <a:t>ВАСИЛЕК РУССКИЙ</a:t>
            </a:r>
          </a:p>
        </p:txBody>
      </p:sp>
      <p:sp>
        <p:nvSpPr>
          <p:cNvPr id="6147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3995738" y="836613"/>
            <a:ext cx="4968875" cy="2736850"/>
          </a:xfrm>
        </p:spPr>
        <p:txBody>
          <a:bodyPr/>
          <a:lstStyle/>
          <a:p>
            <a:pPr algn="just" eaLnBrk="1" hangingPunct="1">
              <a:defRPr/>
            </a:pPr>
            <a:r>
              <a:rPr lang="ru-RU" sz="2000" b="1" dirty="0" smtClean="0">
                <a:solidFill>
                  <a:srgbClr val="0070C0"/>
                </a:solidFill>
              </a:rPr>
              <a:t>Семейство Сложноцветные.</a:t>
            </a:r>
          </a:p>
          <a:p>
            <a:pPr algn="just" eaLnBrk="1" hangingPunct="1">
              <a:defRPr/>
            </a:pPr>
            <a:r>
              <a:rPr lang="ru-RU" sz="2000" b="1" dirty="0" smtClean="0">
                <a:solidFill>
                  <a:srgbClr val="0070C0"/>
                </a:solidFill>
              </a:rPr>
              <a:t>Вид, находящийся под угрозой исчезновения.</a:t>
            </a:r>
          </a:p>
          <a:p>
            <a:pPr algn="just" eaLnBrk="1" hangingPunct="1">
              <a:defRPr/>
            </a:pPr>
            <a:r>
              <a:rPr lang="ru-RU" sz="2000" b="1" dirty="0" smtClean="0">
                <a:solidFill>
                  <a:srgbClr val="0070C0"/>
                </a:solidFill>
              </a:rPr>
              <a:t>Многолетнее стержнекорневое травянистое растение высотой до 140 см. Растение светолюбивое.</a:t>
            </a:r>
          </a:p>
        </p:txBody>
      </p:sp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4663" y="1052513"/>
            <a:ext cx="3549650" cy="5473700"/>
          </a:xfrm>
          <a:prstGeom prst="round2Diag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0" y="3933825"/>
            <a:ext cx="3387725" cy="2736850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Picture 7" descr="Анимашки Животные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4875" y="3214688"/>
            <a:ext cx="952500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7" name="Picture 9" descr="Анимашки Животные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43688" y="3143250"/>
            <a:ext cx="1000125" cy="92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 autoUpdateAnimBg="0"/>
      <p:bldP spid="6147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8313" y="260350"/>
            <a:ext cx="8385175" cy="647700"/>
          </a:xfrm>
        </p:spPr>
        <p:txBody>
          <a:bodyPr/>
          <a:lstStyle/>
          <a:p>
            <a:pPr eaLnBrk="1" hangingPunct="1">
              <a:defRPr/>
            </a:pPr>
            <a:r>
              <a:rPr lang="ru-RU" sz="3600" dirty="0" smtClean="0">
                <a:solidFill>
                  <a:srgbClr val="FF0000"/>
                </a:solidFill>
              </a:rPr>
              <a:t>           </a:t>
            </a:r>
            <a:r>
              <a:rPr lang="ru-RU" sz="3200" u="sng" dirty="0" smtClean="0">
                <a:solidFill>
                  <a:srgbClr val="FF0000"/>
                </a:solidFill>
              </a:rPr>
              <a:t>КУВШИНКА БЕЛОСНЕЖНАЯ</a:t>
            </a:r>
          </a:p>
        </p:txBody>
      </p:sp>
      <p:sp>
        <p:nvSpPr>
          <p:cNvPr id="13315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4429125" y="1000125"/>
            <a:ext cx="4500563" cy="3357563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defRPr/>
            </a:pPr>
            <a:r>
              <a:rPr lang="ru-RU" sz="2400" b="1" dirty="0" smtClean="0">
                <a:solidFill>
                  <a:srgbClr val="0070C0"/>
                </a:solidFill>
              </a:rPr>
              <a:t>Семейство Кувшинковые.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ru-RU" sz="2400" b="1" dirty="0" smtClean="0">
                <a:solidFill>
                  <a:srgbClr val="0070C0"/>
                </a:solidFill>
              </a:rPr>
              <a:t>Редкий вид.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ru-RU" sz="2400" b="1" dirty="0" smtClean="0">
                <a:solidFill>
                  <a:srgbClr val="0070C0"/>
                </a:solidFill>
              </a:rPr>
              <a:t>Многолетнее водное растение. Цветки белые, крупные. Предпочитает стоячие или слабо проточные водоемы с относительно чистой водой.</a:t>
            </a:r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000108"/>
            <a:ext cx="4214842" cy="37862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317" name="Picture 5" descr="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4527550"/>
            <a:ext cx="4229099" cy="2330450"/>
          </a:xfrm>
          <a:prstGeom prst="flowChartAlternateProcess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Picture 7" descr="Анимашки Животные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5813" y="500063"/>
            <a:ext cx="7620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1" name="Picture 9" descr="Анимашки Животные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57313" y="5214938"/>
            <a:ext cx="9525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2" name="Picture 11" descr="Анимашки Животные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71813" y="5715000"/>
            <a:ext cx="95250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 autoUpdateAnimBg="0"/>
      <p:bldP spid="13315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7786688" y="244475"/>
            <a:ext cx="1055687" cy="969963"/>
          </a:xfrm>
        </p:spPr>
        <p:txBody>
          <a:bodyPr/>
          <a:lstStyle/>
          <a:p>
            <a:pPr eaLnBrk="1" hangingPunct="1">
              <a:defRPr/>
            </a:pPr>
            <a:r>
              <a:rPr lang="ru-RU" sz="3200" dirty="0" smtClean="0">
                <a:solidFill>
                  <a:srgbClr val="FFFF00"/>
                </a:solidFill>
              </a:rPr>
              <a:t> </a:t>
            </a:r>
            <a:endParaRPr lang="ru-RU" sz="3200" u="sng" dirty="0" smtClean="0">
              <a:solidFill>
                <a:srgbClr val="FFFF00"/>
              </a:solidFill>
            </a:endParaRPr>
          </a:p>
        </p:txBody>
      </p:sp>
      <p:pic>
        <p:nvPicPr>
          <p:cNvPr id="24582" name="Picture 6" descr="http://tula-animal.ucoz.ru/File0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1357298"/>
            <a:ext cx="3643338" cy="4786346"/>
          </a:xfrm>
          <a:prstGeom prst="round2DiagRect">
            <a:avLst/>
          </a:prstGeom>
          <a:noFill/>
          <a:ln w="38100">
            <a:solidFill>
              <a:srgbClr val="00B050"/>
            </a:solidFill>
          </a:ln>
        </p:spPr>
      </p:pic>
      <p:sp>
        <p:nvSpPr>
          <p:cNvPr id="17412" name="Rectangle 7"/>
          <p:cNvSpPr>
            <a:spLocks noChangeArrowheads="1"/>
          </p:cNvSpPr>
          <p:nvPr/>
        </p:nvSpPr>
        <p:spPr bwMode="auto">
          <a:xfrm>
            <a:off x="4786313" y="1214438"/>
            <a:ext cx="4071937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342900" eaLnBrk="0" hangingPunct="0"/>
            <a:r>
              <a:rPr lang="ru-RU" sz="1600" b="1">
                <a:solidFill>
                  <a:srgbClr val="0070C0"/>
                </a:solidFill>
                <a:latin typeface="Verdana" pitchFamily="34" charset="0"/>
              </a:rPr>
              <a:t>Класс птицы.</a:t>
            </a:r>
          </a:p>
          <a:p>
            <a:pPr indent="342900" eaLnBrk="0" hangingPunct="0"/>
            <a:r>
              <a:rPr lang="ru-RU" sz="1600" b="1">
                <a:solidFill>
                  <a:srgbClr val="0070C0"/>
                </a:solidFill>
                <a:latin typeface="Verdana" pitchFamily="34" charset="0"/>
              </a:rPr>
              <a:t>Отряд совообразные.</a:t>
            </a:r>
          </a:p>
          <a:p>
            <a:pPr indent="342900" eaLnBrk="0" hangingPunct="0"/>
            <a:r>
              <a:rPr lang="ru-RU" sz="1600" b="1">
                <a:solidFill>
                  <a:srgbClr val="0070C0"/>
                </a:solidFill>
                <a:latin typeface="Verdana" pitchFamily="34" charset="0"/>
              </a:rPr>
              <a:t>Семейство совиные.</a:t>
            </a:r>
          </a:p>
          <a:p>
            <a:pPr indent="342900" eaLnBrk="0" hangingPunct="0"/>
            <a:endParaRPr lang="ru-RU" sz="1600" b="1">
              <a:solidFill>
                <a:srgbClr val="0070C0"/>
              </a:solidFill>
              <a:latin typeface="Verdana" pitchFamily="34" charset="0"/>
            </a:endParaRPr>
          </a:p>
          <a:p>
            <a:pPr indent="342900" eaLnBrk="0" hangingPunct="0"/>
            <a:r>
              <a:rPr lang="ru-RU" sz="1600" b="1">
                <a:solidFill>
                  <a:srgbClr val="0070C0"/>
                </a:solidFill>
                <a:latin typeface="Verdana" pitchFamily="34" charset="0"/>
              </a:rPr>
              <a:t>В настоящее время </a:t>
            </a:r>
            <a:r>
              <a:rPr lang="ru-RU" sz="1600" b="1">
                <a:solidFill>
                  <a:srgbClr val="0070C0"/>
                </a:solidFill>
              </a:rPr>
              <a:t>–</a:t>
            </a:r>
            <a:r>
              <a:rPr lang="ru-RU" sz="1600" b="1">
                <a:solidFill>
                  <a:srgbClr val="0070C0"/>
                </a:solidFill>
                <a:latin typeface="Verdana" pitchFamily="34" charset="0"/>
              </a:rPr>
              <a:t> редкий оседлый вид. В Тульской области достоверные встречи филина в летний период, свидетельствующие о возможности гнездования, известны для лесов Белевского района и Пореченского заказника.</a:t>
            </a:r>
            <a:endParaRPr lang="ru-RU" sz="1600" b="1">
              <a:solidFill>
                <a:srgbClr val="0070C0"/>
              </a:solidFill>
            </a:endParaRPr>
          </a:p>
          <a:p>
            <a:pPr indent="342900" eaLnBrk="0" hangingPunct="0"/>
            <a:r>
              <a:rPr lang="ru-RU" sz="1600" b="1">
                <a:solidFill>
                  <a:srgbClr val="0070C0"/>
                </a:solidFill>
                <a:latin typeface="Verdana" pitchFamily="34" charset="0"/>
              </a:rPr>
              <a:t>Вид</a:t>
            </a:r>
            <a:r>
              <a:rPr lang="ru-RU" sz="1600" b="1">
                <a:solidFill>
                  <a:srgbClr val="0070C0"/>
                </a:solidFill>
              </a:rPr>
              <a:t>  </a:t>
            </a:r>
            <a:r>
              <a:rPr lang="ru-RU" sz="1600" b="1">
                <a:solidFill>
                  <a:srgbClr val="0070C0"/>
                </a:solidFill>
                <a:latin typeface="Verdana" pitchFamily="34" charset="0"/>
              </a:rPr>
              <a:t>занесен в Красную книгу РФ . Список объектов животного мира,</a:t>
            </a:r>
            <a:r>
              <a:rPr lang="ru-RU" sz="1600" b="1">
                <a:solidFill>
                  <a:srgbClr val="0070C0"/>
                </a:solidFill>
              </a:rPr>
              <a:t>  </a:t>
            </a:r>
            <a:r>
              <a:rPr lang="ru-RU" sz="1600" b="1">
                <a:solidFill>
                  <a:srgbClr val="0070C0"/>
                </a:solidFill>
                <a:latin typeface="Verdana" pitchFamily="34" charset="0"/>
              </a:rPr>
              <a:t>включаемых в </a:t>
            </a:r>
            <a:r>
              <a:rPr lang="ru-RU" sz="1600" b="1" u="sng">
                <a:solidFill>
                  <a:srgbClr val="0070C0"/>
                </a:solidFill>
                <a:latin typeface="Verdana" pitchFamily="34" charset="0"/>
              </a:rPr>
              <a:t>Красную книгу Тульской области .</a:t>
            </a:r>
            <a:endParaRPr lang="ru-RU" sz="1600" b="1" u="sng">
              <a:solidFill>
                <a:srgbClr val="0070C0"/>
              </a:solidFill>
            </a:endParaRPr>
          </a:p>
        </p:txBody>
      </p:sp>
      <p:sp>
        <p:nvSpPr>
          <p:cNvPr id="17413" name="Прямоугольник 8"/>
          <p:cNvSpPr>
            <a:spLocks noChangeArrowheads="1"/>
          </p:cNvSpPr>
          <p:nvPr/>
        </p:nvSpPr>
        <p:spPr bwMode="auto">
          <a:xfrm>
            <a:off x="1785938" y="214313"/>
            <a:ext cx="4106862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800" b="1">
                <a:solidFill>
                  <a:srgbClr val="FF0000"/>
                </a:solidFill>
              </a:rPr>
              <a:t>       </a:t>
            </a:r>
            <a:r>
              <a:rPr lang="ru-RU" sz="4800" b="1" u="sng">
                <a:solidFill>
                  <a:srgbClr val="FF0000"/>
                </a:solidFill>
              </a:rPr>
              <a:t>ФИЛИН</a:t>
            </a:r>
            <a:r>
              <a:rPr lang="ru-RU" sz="4800" b="1">
                <a:solidFill>
                  <a:srgbClr val="FF0000"/>
                </a:solidFill>
              </a:rPr>
              <a:t> </a:t>
            </a:r>
            <a:endParaRPr lang="ru-RU" sz="4800">
              <a:solidFill>
                <a:srgbClr val="FF0000"/>
              </a:solidFill>
            </a:endParaRPr>
          </a:p>
        </p:txBody>
      </p:sp>
      <p:pic>
        <p:nvPicPr>
          <p:cNvPr id="17414" name="Picture 8" descr="Анимашки Животные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V="1">
            <a:off x="1928813" y="5883275"/>
            <a:ext cx="238125" cy="4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5" name="Picture 8" descr="Анимашки Животные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2063" y="6143625"/>
            <a:ext cx="238125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6" name="Picture 8" descr="Анимашки Животные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28813" y="6357938"/>
            <a:ext cx="238125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Картинка 4 из 30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500174"/>
            <a:ext cx="4286280" cy="4538669"/>
          </a:xfrm>
          <a:prstGeom prst="roundRect">
            <a:avLst/>
          </a:prstGeom>
          <a:noFill/>
          <a:ln w="57150">
            <a:solidFill>
              <a:srgbClr val="33CC33"/>
            </a:solidFill>
          </a:ln>
        </p:spPr>
      </p:pic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4929188" y="1214438"/>
            <a:ext cx="3714750" cy="424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342900" eaLnBrk="0" hangingPunct="0">
              <a:defRPr/>
            </a:pP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cs typeface="Arial" pitchFamily="34" charset="0"/>
              </a:rPr>
              <a:t>Класс млекопитающие.</a:t>
            </a:r>
          </a:p>
          <a:p>
            <a:pPr indent="342900" eaLnBrk="0" hangingPunct="0">
              <a:defRPr/>
            </a:pP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cs typeface="Arial" pitchFamily="34" charset="0"/>
              </a:rPr>
              <a:t>Отряд грызуны.</a:t>
            </a:r>
          </a:p>
          <a:p>
            <a:pPr indent="342900" eaLnBrk="0" hangingPunct="0">
              <a:defRPr/>
            </a:pP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cs typeface="Arial" pitchFamily="34" charset="0"/>
              </a:rPr>
              <a:t>Семейство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cs typeface="Arial" pitchFamily="34" charset="0"/>
              </a:rPr>
              <a:t>Соневые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cs typeface="Arial" pitchFamily="34" charset="0"/>
              </a:rPr>
              <a:t>.</a:t>
            </a:r>
          </a:p>
          <a:p>
            <a:pPr indent="342900" eaLnBrk="0" hangingPunct="0">
              <a:defRPr/>
            </a:pP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cs typeface="Arial" pitchFamily="34" charset="0"/>
              </a:rPr>
              <a:t/>
            </a:r>
            <a:br>
              <a:rPr lang="ru-RU" b="1" dirty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cs typeface="Arial" pitchFamily="34" charset="0"/>
              </a:rPr>
            </a:b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cs typeface="Arial" pitchFamily="34" charset="0"/>
              </a:rPr>
              <a:t>Редкий вид Тульской области. Встречи полчка известны только для лесов северо-запада Тульской области. </a:t>
            </a:r>
            <a:endParaRPr lang="ru-RU" b="1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indent="342900" eaLnBrk="0" hangingPunct="0">
              <a:defRPr/>
            </a:pPr>
            <a:endParaRPr lang="ru-RU" b="1" dirty="0">
              <a:solidFill>
                <a:schemeClr val="accent6">
                  <a:lumMod val="50000"/>
                </a:schemeClr>
              </a:solidFill>
              <a:latin typeface="Verdana" pitchFamily="34" charset="0"/>
              <a:cs typeface="Arial" pitchFamily="34" charset="0"/>
            </a:endParaRPr>
          </a:p>
          <a:p>
            <a:pPr indent="342900" eaLnBrk="0" hangingPunct="0">
              <a:defRPr/>
            </a:pP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cs typeface="Arial" pitchFamily="34" charset="0"/>
              </a:rPr>
              <a:t>Вид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Arial"/>
                <a:cs typeface="Arial" pitchFamily="34" charset="0"/>
              </a:rPr>
              <a:t> 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cs typeface="Arial" pitchFamily="34" charset="0"/>
              </a:rPr>
              <a:t> занесен в Список объектов животного мира,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Arial"/>
                <a:cs typeface="Arial" pitchFamily="34" charset="0"/>
              </a:rPr>
              <a:t> 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cs typeface="Arial" pitchFamily="34" charset="0"/>
              </a:rPr>
              <a:t> включаемых в Красную книгу Тульской области.</a:t>
            </a:r>
            <a:endParaRPr lang="ru-RU" b="1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436" name="Прямоугольник 7"/>
          <p:cNvSpPr>
            <a:spLocks noChangeArrowheads="1"/>
          </p:cNvSpPr>
          <p:nvPr/>
        </p:nvSpPr>
        <p:spPr bwMode="auto">
          <a:xfrm>
            <a:off x="714375" y="285750"/>
            <a:ext cx="68580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b="1">
                <a:solidFill>
                  <a:srgbClr val="FF0000"/>
                </a:solidFill>
                <a:latin typeface="Verdana" pitchFamily="34" charset="0"/>
              </a:rPr>
              <a:t>       </a:t>
            </a:r>
            <a:r>
              <a:rPr lang="ru-RU" sz="4800" b="1" u="sng">
                <a:solidFill>
                  <a:srgbClr val="FF0000"/>
                </a:solidFill>
                <a:latin typeface="Verdana" pitchFamily="34" charset="0"/>
              </a:rPr>
              <a:t>соня-полчок</a:t>
            </a:r>
            <a:endParaRPr lang="ru-RU" sz="4800" b="1" u="sng">
              <a:solidFill>
                <a:srgbClr val="FF0000"/>
              </a:solidFill>
            </a:endParaRPr>
          </a:p>
        </p:txBody>
      </p:sp>
      <p:pic>
        <p:nvPicPr>
          <p:cNvPr id="18437" name="Picture 6" descr="Анимашки Животные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50" y="785813"/>
            <a:ext cx="238125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8" name="Picture 8" descr="Анимашки Животные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28813" y="928688"/>
            <a:ext cx="238125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9" name="Picture 10" descr="Анимашки Животные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58188" y="857250"/>
            <a:ext cx="238125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Прямоугольник 1"/>
          <p:cNvSpPr>
            <a:spLocks noChangeArrowheads="1"/>
          </p:cNvSpPr>
          <p:nvPr/>
        </p:nvSpPr>
        <p:spPr bwMode="auto">
          <a:xfrm>
            <a:off x="857250" y="285750"/>
            <a:ext cx="657225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b="1" dirty="0">
                <a:solidFill>
                  <a:srgbClr val="FF0000"/>
                </a:solidFill>
              </a:rPr>
              <a:t>        </a:t>
            </a:r>
            <a:r>
              <a:rPr lang="ru-RU" sz="4000" b="1" u="sng" dirty="0">
                <a:solidFill>
                  <a:srgbClr val="FF0000"/>
                </a:solidFill>
              </a:rPr>
              <a:t>Белоспинный дятел</a:t>
            </a:r>
            <a:r>
              <a:rPr lang="ru-RU" b="1" dirty="0"/>
              <a:t> </a:t>
            </a:r>
            <a:endParaRPr lang="ru-RU" dirty="0"/>
          </a:p>
        </p:txBody>
      </p:sp>
      <p:pic>
        <p:nvPicPr>
          <p:cNvPr id="19459" name="Picture 2" descr="http://tula-animal.ucoz.ru/461-349x4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813" y="1428750"/>
            <a:ext cx="3324225" cy="399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0" name="Rectangle 3"/>
          <p:cNvSpPr>
            <a:spLocks noChangeArrowheads="1"/>
          </p:cNvSpPr>
          <p:nvPr/>
        </p:nvSpPr>
        <p:spPr bwMode="auto">
          <a:xfrm>
            <a:off x="4499992" y="1124744"/>
            <a:ext cx="4392488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indent="457200" algn="l" eaLnBrk="0" hangingPunct="0"/>
            <a:r>
              <a:rPr lang="ru-RU" b="1" dirty="0" smtClean="0">
                <a:solidFill>
                  <a:srgbClr val="000000"/>
                </a:solidFill>
                <a:latin typeface="Verdana" pitchFamily="34" charset="0"/>
              </a:rPr>
              <a:t>Редкий гнездящийся и зимующий вид с достаточно стабильной численностью. Птицы с выводками регулярно отмечаются в мелколиственных лесах поймы </a:t>
            </a:r>
            <a:r>
              <a:rPr lang="ru-RU" b="1" dirty="0" err="1" smtClean="0">
                <a:solidFill>
                  <a:srgbClr val="000000"/>
                </a:solidFill>
                <a:latin typeface="Verdana" pitchFamily="34" charset="0"/>
              </a:rPr>
              <a:t>рр</a:t>
            </a:r>
            <a:r>
              <a:rPr lang="ru-RU" b="1" dirty="0" smtClean="0">
                <a:solidFill>
                  <a:srgbClr val="000000"/>
                </a:solidFill>
                <a:latin typeface="Verdana" pitchFamily="34" charset="0"/>
              </a:rPr>
              <a:t>. Осетр (</a:t>
            </a:r>
            <a:r>
              <a:rPr lang="ru-RU" b="1" dirty="0" err="1" smtClean="0">
                <a:solidFill>
                  <a:srgbClr val="000000"/>
                </a:solidFill>
                <a:latin typeface="Verdana" pitchFamily="34" charset="0"/>
              </a:rPr>
              <a:t>Веневский</a:t>
            </a:r>
            <a:r>
              <a:rPr lang="ru-RU" b="1" dirty="0" smtClean="0">
                <a:solidFill>
                  <a:srgbClr val="000000"/>
                </a:solidFill>
                <a:latin typeface="Verdana" pitchFamily="34" charset="0"/>
              </a:rPr>
              <a:t> район), </a:t>
            </a:r>
            <a:r>
              <a:rPr lang="ru-RU" b="1" dirty="0" err="1" smtClean="0">
                <a:solidFill>
                  <a:srgbClr val="000000"/>
                </a:solidFill>
                <a:latin typeface="Verdana" pitchFamily="34" charset="0"/>
              </a:rPr>
              <a:t>Упа</a:t>
            </a:r>
            <a:r>
              <a:rPr lang="ru-RU" b="1" dirty="0" smtClean="0">
                <a:solidFill>
                  <a:srgbClr val="000000"/>
                </a:solidFill>
                <a:latin typeface="Verdana" pitchFamily="34" charset="0"/>
              </a:rPr>
              <a:t> (</a:t>
            </a:r>
            <a:r>
              <a:rPr lang="ru-RU" b="1" dirty="0" err="1" smtClean="0">
                <a:solidFill>
                  <a:srgbClr val="000000"/>
                </a:solidFill>
                <a:latin typeface="Verdana" pitchFamily="34" charset="0"/>
              </a:rPr>
              <a:t>Щекинский</a:t>
            </a:r>
            <a:r>
              <a:rPr lang="ru-RU" b="1" dirty="0" smtClean="0">
                <a:solidFill>
                  <a:srgbClr val="000000"/>
                </a:solidFill>
                <a:latin typeface="Verdana" pitchFamily="34" charset="0"/>
              </a:rPr>
              <a:t> </a:t>
            </a:r>
            <a:r>
              <a:rPr lang="ru-RU" b="1" dirty="0" err="1" smtClean="0">
                <a:solidFill>
                  <a:srgbClr val="000000"/>
                </a:solidFill>
                <a:latin typeface="Verdana" pitchFamily="34" charset="0"/>
              </a:rPr>
              <a:t>район</a:t>
            </a:r>
            <a:r>
              <a:rPr lang="ru-RU" b="1" dirty="0" smtClean="0">
                <a:solidFill>
                  <a:srgbClr val="000000"/>
                </a:solidFill>
                <a:latin typeface="Verdana" pitchFamily="34" charset="0"/>
              </a:rPr>
              <a:t>), смешанных участках леса на </a:t>
            </a:r>
            <a:r>
              <a:rPr lang="ru-RU" b="1" dirty="0" err="1" smtClean="0">
                <a:solidFill>
                  <a:srgbClr val="000000"/>
                </a:solidFill>
                <a:latin typeface="Verdana" pitchFamily="34" charset="0"/>
              </a:rPr>
              <a:t>приокских</a:t>
            </a:r>
            <a:r>
              <a:rPr lang="ru-RU" b="1" dirty="0" smtClean="0">
                <a:solidFill>
                  <a:srgbClr val="000000"/>
                </a:solidFill>
                <a:latin typeface="Verdana" pitchFamily="34" charset="0"/>
              </a:rPr>
              <a:t> террасах</a:t>
            </a:r>
            <a:r>
              <a:rPr lang="ru-RU" b="1" dirty="0" smtClean="0">
                <a:solidFill>
                  <a:srgbClr val="000000"/>
                </a:solidFill>
              </a:rPr>
              <a:t> </a:t>
            </a:r>
            <a:r>
              <a:rPr lang="ru-RU" b="1" dirty="0" smtClean="0">
                <a:solidFill>
                  <a:srgbClr val="000000"/>
                </a:solidFill>
                <a:latin typeface="Verdana" pitchFamily="34" charset="0"/>
              </a:rPr>
              <a:t>(Заокский район), пойменных участках лесов (</a:t>
            </a:r>
            <a:r>
              <a:rPr lang="ru-RU" b="1" dirty="0" err="1" smtClean="0">
                <a:solidFill>
                  <a:srgbClr val="000000"/>
                </a:solidFill>
                <a:latin typeface="Verdana" pitchFamily="34" charset="0"/>
              </a:rPr>
              <a:t>Белевский</a:t>
            </a:r>
            <a:r>
              <a:rPr lang="ru-RU" b="1" dirty="0" smtClean="0">
                <a:solidFill>
                  <a:srgbClr val="000000"/>
                </a:solidFill>
                <a:latin typeface="Verdana" pitchFamily="34" charset="0"/>
              </a:rPr>
              <a:t> район).</a:t>
            </a:r>
            <a:endParaRPr lang="ru-RU" b="1" dirty="0" smtClean="0"/>
          </a:p>
          <a:p>
            <a:pPr indent="457200" algn="l" eaLnBrk="0" hangingPunct="0"/>
            <a:r>
              <a:rPr lang="ru-RU" b="1" dirty="0" smtClean="0">
                <a:solidFill>
                  <a:srgbClr val="000000"/>
                </a:solidFill>
                <a:latin typeface="Verdana" pitchFamily="34" charset="0"/>
              </a:rPr>
              <a:t>Вид</a:t>
            </a:r>
            <a:r>
              <a:rPr lang="ru-RU" b="1" dirty="0" smtClean="0">
                <a:solidFill>
                  <a:srgbClr val="000000"/>
                </a:solidFill>
              </a:rPr>
              <a:t>  </a:t>
            </a:r>
            <a:r>
              <a:rPr lang="ru-RU" b="1" dirty="0" smtClean="0">
                <a:solidFill>
                  <a:srgbClr val="000000"/>
                </a:solidFill>
                <a:latin typeface="Verdana" pitchFamily="34" charset="0"/>
              </a:rPr>
              <a:t>занесен в Список объектов животного мира,</a:t>
            </a:r>
            <a:r>
              <a:rPr lang="ru-RU" b="1" dirty="0" smtClean="0">
                <a:solidFill>
                  <a:srgbClr val="000000"/>
                </a:solidFill>
              </a:rPr>
              <a:t>  </a:t>
            </a:r>
            <a:r>
              <a:rPr lang="ru-RU" b="1" dirty="0" smtClean="0">
                <a:solidFill>
                  <a:srgbClr val="000000"/>
                </a:solidFill>
                <a:latin typeface="Verdana" pitchFamily="34" charset="0"/>
              </a:rPr>
              <a:t>включаемых в Красную книгу Тульской области (3 категория).</a:t>
            </a:r>
            <a:endParaRPr lang="ru-RU" b="1" dirty="0"/>
          </a:p>
        </p:txBody>
      </p:sp>
      <p:pic>
        <p:nvPicPr>
          <p:cNvPr id="19461" name="Picture 4" descr="Анимашки Животные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43625" y="4643438"/>
            <a:ext cx="1905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Прямоугольник 1"/>
          <p:cNvSpPr>
            <a:spLocks noChangeArrowheads="1"/>
          </p:cNvSpPr>
          <p:nvPr/>
        </p:nvSpPr>
        <p:spPr bwMode="auto">
          <a:xfrm>
            <a:off x="1571625" y="357188"/>
            <a:ext cx="5857875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800" b="1" u="sng">
                <a:solidFill>
                  <a:srgbClr val="FF0000"/>
                </a:solidFill>
              </a:rPr>
              <a:t>Тритон гребенчатый</a:t>
            </a:r>
            <a:r>
              <a:rPr lang="ru-RU" b="1"/>
              <a:t> </a:t>
            </a:r>
            <a:endParaRPr lang="ru-RU"/>
          </a:p>
        </p:txBody>
      </p:sp>
      <p:pic>
        <p:nvPicPr>
          <p:cNvPr id="53250" name="Picture 2" descr="http://tula-animal.ucoz.ru/cristatu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071546"/>
            <a:ext cx="4762500" cy="4929222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</p:pic>
      <p:sp>
        <p:nvSpPr>
          <p:cNvPr id="20484" name="Rectangle 5"/>
          <p:cNvSpPr>
            <a:spLocks noChangeArrowheads="1"/>
          </p:cNvSpPr>
          <p:nvPr/>
        </p:nvSpPr>
        <p:spPr bwMode="auto">
          <a:xfrm>
            <a:off x="5508104" y="816699"/>
            <a:ext cx="3635896" cy="4216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eaLnBrk="0" hangingPunct="0"/>
            <a:endParaRPr lang="ru-RU" sz="16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Класс земноводные.</a:t>
            </a:r>
          </a:p>
          <a:p>
            <a:pPr eaLnBrk="0" hangingPunct="0"/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Отряд хвостатые.</a:t>
            </a:r>
          </a:p>
          <a:p>
            <a:pPr eaLnBrk="0" hangingPunct="0"/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Семейство Саламандровые.</a:t>
            </a:r>
          </a:p>
          <a:p>
            <a:pPr eaLnBrk="0" hangingPunct="0"/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Гребенчатый тритон встречается в Тульской области</a:t>
            </a:r>
            <a:endParaRPr lang="ru-RU" b="1" dirty="0">
              <a:solidFill>
                <a:srgbClr val="002060"/>
              </a:solidFill>
            </a:endParaRPr>
          </a:p>
          <a:p>
            <a:pPr eaLnBrk="0" hangingPunct="0"/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гораздо реже обыкновенного тритона и его местообитания </a:t>
            </a:r>
            <a:endParaRPr lang="ru-RU" b="1" dirty="0">
              <a:solidFill>
                <a:srgbClr val="002060"/>
              </a:solidFill>
            </a:endParaRPr>
          </a:p>
          <a:p>
            <a:pPr eaLnBrk="0" hangingPunct="0"/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еще более приурочены к лесам </a:t>
            </a:r>
            <a:endParaRPr lang="ru-RU" b="1" dirty="0">
              <a:solidFill>
                <a:srgbClr val="002060"/>
              </a:solidFill>
            </a:endParaRPr>
          </a:p>
          <a:p>
            <a:pPr eaLnBrk="0" hangingPunct="0"/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Вид  предпочитает более глубокие водоемы, тем не менее,</a:t>
            </a:r>
            <a:endParaRPr lang="ru-RU" b="1" dirty="0">
              <a:solidFill>
                <a:srgbClr val="002060"/>
              </a:solidFill>
            </a:endParaRPr>
          </a:p>
          <a:p>
            <a:pPr eaLnBrk="0" hangingPunct="0"/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отмечался в ряде случаев в пересыхающих небольших лужах.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20485" name="Rectangle 6"/>
          <p:cNvSpPr>
            <a:spLocks noChangeArrowheads="1"/>
          </p:cNvSpPr>
          <p:nvPr/>
        </p:nvSpPr>
        <p:spPr bwMode="auto">
          <a:xfrm>
            <a:off x="5715000" y="4229150"/>
            <a:ext cx="3286125" cy="2616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 eaLnBrk="0" hangingPunct="0"/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pPr algn="just" eaLnBrk="0" hangingPunct="0"/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endParaRPr lang="ru-RU" sz="16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endParaRPr lang="ru-RU" sz="16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Внесен в Список объектов животного мира,  включаемых в Красную книгу Тульской области.</a:t>
            </a:r>
            <a:endParaRPr lang="ru-RU" b="1" dirty="0">
              <a:solidFill>
                <a:srgbClr val="002060"/>
              </a:solidFill>
            </a:endParaRPr>
          </a:p>
          <a:p>
            <a:pPr algn="l" eaLnBrk="0" hangingPunct="0"/>
            <a:endParaRPr lang="ru-RU" dirty="0"/>
          </a:p>
        </p:txBody>
      </p:sp>
      <p:pic>
        <p:nvPicPr>
          <p:cNvPr id="20486" name="Picture 7" descr="Анимашки Животные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3" y="5786438"/>
            <a:ext cx="1524000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786313" y="244475"/>
            <a:ext cx="4056062" cy="1431925"/>
          </a:xfrm>
        </p:spPr>
        <p:txBody>
          <a:bodyPr/>
          <a:lstStyle/>
          <a:p>
            <a:pPr eaLnBrk="1" hangingPunct="1">
              <a:defRPr/>
            </a:pPr>
            <a:r>
              <a:rPr lang="ru-RU" sz="6600" dirty="0" smtClean="0">
                <a:latin typeface="Times New Roman" pitchFamily="18" charset="0"/>
              </a:rPr>
              <a:t>   </a:t>
            </a:r>
          </a:p>
        </p:txBody>
      </p:sp>
      <p:sp>
        <p:nvSpPr>
          <p:cNvPr id="27651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900113" y="785813"/>
            <a:ext cx="5815012" cy="45720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sz="7200" dirty="0" smtClean="0">
                <a:latin typeface="Times New Roman" pitchFamily="18" charset="0"/>
              </a:rPr>
              <a:t>      </a:t>
            </a:r>
            <a:r>
              <a:rPr lang="ru-RU" sz="4800" dirty="0" smtClean="0">
                <a:solidFill>
                  <a:srgbClr val="FF0000"/>
                </a:solidFill>
                <a:latin typeface="Times New Roman" pitchFamily="18" charset="0"/>
              </a:rPr>
              <a:t>СПАСИБО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4800" dirty="0" smtClean="0">
                <a:solidFill>
                  <a:srgbClr val="FF0000"/>
                </a:solidFill>
                <a:latin typeface="Times New Roman" pitchFamily="18" charset="0"/>
              </a:rPr>
              <a:t>              ЗА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4800" dirty="0" smtClean="0">
                <a:solidFill>
                  <a:srgbClr val="FF0000"/>
                </a:solidFill>
                <a:latin typeface="Times New Roman" pitchFamily="18" charset="0"/>
              </a:rPr>
              <a:t>     ВНИМАНИЕ!</a:t>
            </a:r>
          </a:p>
        </p:txBody>
      </p:sp>
      <p:pic>
        <p:nvPicPr>
          <p:cNvPr id="21508" name="Picture 6" descr="Изображение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38" y="642938"/>
            <a:ext cx="91440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9" name="Picture 6" descr="Изображение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2125" y="714375"/>
            <a:ext cx="91440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0" name="Picture 6" descr="Изображение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29188" y="4143375"/>
            <a:ext cx="91440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1" name="Picture 6" descr="Изображение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38" y="3643313"/>
            <a:ext cx="91440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2" name="Picture 6" descr="Изображение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75" y="5214938"/>
            <a:ext cx="91440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4" name="Picture 13" descr="Анимашки Цветы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57375" y="4714875"/>
            <a:ext cx="190500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5" name="Picture 15" descr="Анимашки Цветы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00813" y="-142875"/>
            <a:ext cx="1905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 autoUpdateAnimBg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1.5|1.4|1.4|1.4|1.2|1.4"/>
</p:tagLst>
</file>

<file path=ppt/theme/theme1.xml><?xml version="1.0" encoding="utf-8"?>
<a:theme xmlns:a="http://schemas.openxmlformats.org/drawingml/2006/main" name="Трава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Трава 1">
        <a:dk1>
          <a:srgbClr val="FF9900"/>
        </a:dk1>
        <a:lt1>
          <a:srgbClr val="FFFFFF"/>
        </a:lt1>
        <a:dk2>
          <a:srgbClr val="FFCC66"/>
        </a:dk2>
        <a:lt2>
          <a:srgbClr val="CC6600"/>
        </a:lt2>
        <a:accent1>
          <a:srgbClr val="F05000"/>
        </a:accent1>
        <a:accent2>
          <a:srgbClr val="B28300"/>
        </a:accent2>
        <a:accent3>
          <a:srgbClr val="FFE2B8"/>
        </a:accent3>
        <a:accent4>
          <a:srgbClr val="DADADA"/>
        </a:accent4>
        <a:accent5>
          <a:srgbClr val="F6B3AA"/>
        </a:accent5>
        <a:accent6>
          <a:srgbClr val="A17600"/>
        </a:accent6>
        <a:hlink>
          <a:srgbClr val="99CC00"/>
        </a:hlink>
        <a:folHlink>
          <a:srgbClr val="0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2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3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DDFFB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4">
        <a:dk1>
          <a:srgbClr val="006600"/>
        </a:dk1>
        <a:lt1>
          <a:srgbClr val="FFFFFF"/>
        </a:lt1>
        <a:dk2>
          <a:srgbClr val="008000"/>
        </a:dk2>
        <a:lt2>
          <a:srgbClr val="FFFFB7"/>
        </a:lt2>
        <a:accent1>
          <a:srgbClr val="99CC00"/>
        </a:accent1>
        <a:accent2>
          <a:srgbClr val="00CC00"/>
        </a:accent2>
        <a:accent3>
          <a:srgbClr val="AAC0AA"/>
        </a:accent3>
        <a:accent4>
          <a:srgbClr val="DADADA"/>
        </a:accent4>
        <a:accent5>
          <a:srgbClr val="CAE2AA"/>
        </a:accent5>
        <a:accent6>
          <a:srgbClr val="00B900"/>
        </a:accent6>
        <a:hlink>
          <a:srgbClr val="99FF66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5">
        <a:dk1>
          <a:srgbClr val="000000"/>
        </a:dk1>
        <a:lt1>
          <a:srgbClr val="CCECFF"/>
        </a:lt1>
        <a:dk2>
          <a:srgbClr val="000000"/>
        </a:dk2>
        <a:lt2>
          <a:srgbClr val="D6EDEE"/>
        </a:lt2>
        <a:accent1>
          <a:srgbClr val="E8F0F4"/>
        </a:accent1>
        <a:accent2>
          <a:srgbClr val="8EAAFA"/>
        </a:accent2>
        <a:accent3>
          <a:srgbClr val="E2F4FF"/>
        </a:accent3>
        <a:accent4>
          <a:srgbClr val="000000"/>
        </a:accent4>
        <a:accent5>
          <a:srgbClr val="F2F6F8"/>
        </a:accent5>
        <a:accent6>
          <a:srgbClr val="809AE3"/>
        </a:accent6>
        <a:hlink>
          <a:srgbClr val="0066FF"/>
        </a:hlink>
        <a:folHlink>
          <a:srgbClr val="9947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рава 6">
        <a:dk1>
          <a:srgbClr val="48486A"/>
        </a:dk1>
        <a:lt1>
          <a:srgbClr val="FFFFFF"/>
        </a:lt1>
        <a:dk2>
          <a:srgbClr val="000099"/>
        </a:dk2>
        <a:lt2>
          <a:srgbClr val="F8F8F8"/>
        </a:lt2>
        <a:accent1>
          <a:srgbClr val="6699FF"/>
        </a:accent1>
        <a:accent2>
          <a:srgbClr val="0000FF"/>
        </a:accent2>
        <a:accent3>
          <a:srgbClr val="AAAACA"/>
        </a:accent3>
        <a:accent4>
          <a:srgbClr val="DADADA"/>
        </a:accent4>
        <a:accent5>
          <a:srgbClr val="B8CAFF"/>
        </a:accent5>
        <a:accent6>
          <a:srgbClr val="0000E7"/>
        </a:accent6>
        <a:hlink>
          <a:srgbClr val="3DCC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7">
        <a:dk1>
          <a:srgbClr val="573F8B"/>
        </a:dk1>
        <a:lt1>
          <a:srgbClr val="FFFFFF"/>
        </a:lt1>
        <a:dk2>
          <a:srgbClr val="666699"/>
        </a:dk2>
        <a:lt2>
          <a:srgbClr val="D9D9FF"/>
        </a:lt2>
        <a:accent1>
          <a:srgbClr val="CC99FF"/>
        </a:accent1>
        <a:accent2>
          <a:srgbClr val="9933FF"/>
        </a:accent2>
        <a:accent3>
          <a:srgbClr val="B8B8CA"/>
        </a:accent3>
        <a:accent4>
          <a:srgbClr val="DADADA"/>
        </a:accent4>
        <a:accent5>
          <a:srgbClr val="E2CAFF"/>
        </a:accent5>
        <a:accent6>
          <a:srgbClr val="8A2DE7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8">
        <a:dk1>
          <a:srgbClr val="000000"/>
        </a:dk1>
        <a:lt1>
          <a:srgbClr val="EAEAEA"/>
        </a:lt1>
        <a:dk2>
          <a:srgbClr val="000000"/>
        </a:dk2>
        <a:lt2>
          <a:srgbClr val="C1C2CB"/>
        </a:lt2>
        <a:accent1>
          <a:srgbClr val="F1F1F7"/>
        </a:accent1>
        <a:accent2>
          <a:srgbClr val="8C8CB4"/>
        </a:accent2>
        <a:accent3>
          <a:srgbClr val="F3F3F3"/>
        </a:accent3>
        <a:accent4>
          <a:srgbClr val="000000"/>
        </a:accent4>
        <a:accent5>
          <a:srgbClr val="F7F7FA"/>
        </a:accent5>
        <a:accent6>
          <a:srgbClr val="7E7EA3"/>
        </a:accent6>
        <a:hlink>
          <a:srgbClr val="A3FFFF"/>
        </a:hlink>
        <a:folHlink>
          <a:srgbClr val="9E99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748</TotalTime>
  <Words>314</Words>
  <Application>Microsoft Office PowerPoint</Application>
  <PresentationFormat>Экран (4:3)</PresentationFormat>
  <Paragraphs>62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Трава</vt:lpstr>
      <vt:lpstr>КРАСНАЯ КНИГА       ТУЛЬСКОЙ ОБЛАСТИ                           Подготовила Воспитатель:                                            Пименова Наталья Николаевна    2016, ОДОЕВ</vt:lpstr>
      <vt:lpstr>Слайд 2</vt:lpstr>
      <vt:lpstr>         АСТРА РОМАШКОВАЯ</vt:lpstr>
      <vt:lpstr>         ВАСИЛЕК РУССКИЙ</vt:lpstr>
      <vt:lpstr>           КУВШИНКА БЕЛОСНЕЖНАЯ</vt:lpstr>
      <vt:lpstr> </vt:lpstr>
      <vt:lpstr>Слайд 7</vt:lpstr>
      <vt:lpstr>Слайд 8</vt:lpstr>
      <vt:lpstr>Слайд 9</vt:lpstr>
      <vt:lpstr>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КРАСНАЯ КНИГА  ТУЛЬСКОЙ ОБЛАСТИ</dc:title>
  <dc:creator>Администратор</dc:creator>
  <cp:lastModifiedBy>Маруся</cp:lastModifiedBy>
  <cp:revision>54</cp:revision>
  <dcterms:created xsi:type="dcterms:W3CDTF">2013-02-02T16:57:53Z</dcterms:created>
  <dcterms:modified xsi:type="dcterms:W3CDTF">2020-09-14T07:38:49Z</dcterms:modified>
</cp:coreProperties>
</file>